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81" r:id="rId16"/>
    <p:sldId id="282" r:id="rId17"/>
    <p:sldId id="283" r:id="rId18"/>
    <p:sldId id="272" r:id="rId19"/>
    <p:sldId id="273" r:id="rId20"/>
    <p:sldId id="274" r:id="rId21"/>
    <p:sldId id="275" r:id="rId22"/>
    <p:sldId id="280" r:id="rId23"/>
    <p:sldId id="277" r:id="rId24"/>
    <p:sldId id="279" r:id="rId25"/>
    <p:sldId id="27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74762" autoAdjust="0"/>
  </p:normalViewPr>
  <p:slideViewPr>
    <p:cSldViewPr snapToGrid="0">
      <p:cViewPr varScale="1">
        <p:scale>
          <a:sx n="87" d="100"/>
          <a:sy n="87" d="100"/>
        </p:scale>
        <p:origin x="9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5F6B94-0D5B-481B-8426-588FC7D83E93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FC1EA-57A6-44BC-9A4B-5695FFC27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07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OxxPcy5Gr4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Language#/media/File:Floor_7a_bookstacks_in_Sterling_Memorial_Library.jpg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ommons.wikimedia.org/w/index.php?title=Special:Search&amp;limit=500&amp;offset=0&amp;ns0=1&amp;ns6=1&amp;ns12=1&amp;ns14=1&amp;ns100=1&amp;ns106=1&amp;search=Autonomous+cars&amp;advancedSearch-current=%7b%7d" TargetMode="External"/><Relationship Id="rId5" Type="http://schemas.openxmlformats.org/officeDocument/2006/relationships/hyperlink" Target="https://commons.wikimedia.org/wiki/File:Waveform_of_Habana_syndrome_sound.png" TargetMode="External"/><Relationship Id="rId4" Type="http://schemas.openxmlformats.org/officeDocument/2006/relationships/hyperlink" Target="https://commons.wikimedia.org/wiki/File:EmiMa-099-semantic-segmentation.png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Category:Richard_Feynman#/media/File:Richard_Feynman_1959.pn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archives-dc.library.caltech.edu/islandora/object/ct1:483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1562699/book_energy_idea_knowledge_icon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f.io/p/lsun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34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https://www.youtube.com/watch?v=XOxxPcy5Gr4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72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https://deepmind.com/blog/wavenet-generative-model-raw-audio/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37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53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https://www.youtube.com/watch?time_continue=1&amp;v=9reHvktowLY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88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17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Dog images from </a:t>
            </a:r>
            <a:r>
              <a:rPr lang="en-US" dirty="0" err="1" smtClean="0"/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13795-730A-462F-9ED9-762D486467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91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 making sense of complex,</a:t>
            </a:r>
            <a:r>
              <a:rPr lang="en-US" baseline="0" dirty="0"/>
              <a:t> unstructured sensory inputs. Images, speech, text, video, etc.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dirty="0">
                <a:hlinkClick r:id="rId3"/>
              </a:rPr>
              <a:t>https://commons.wikimedia.org/wiki/Language#/media/File:Floor_7a_bookstacks_in_Sterling_Memorial_Library.jpg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https://commons.wikimedia.org/wiki/File:EmiMa-099-semantic-segmentation.png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https://commons.wikimedia.org/wiki/File:Waveform_of_Habana_syndrome_sound.png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https://commons.wikimedia.org/w/index.php?title=Special:Search&amp;limit=500&amp;offset=0&amp;ns0=1&amp;ns6=1&amp;ns12=1&amp;ns14=1&amp;ns100=1&amp;ns106=1&amp;search=Autonomous+cars&amp;advancedSearch-current={}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98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Https://commons.wikimedia.org/wiki/Category:Richard_Feynman#/media/File:Richard_Feynman_1959.png</a:t>
            </a:r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archives-dc.library.caltech.edu/islandora/object/ct1%3A483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99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</a:t>
            </a:r>
            <a:r>
              <a:rPr lang="en-US" baseline="0" dirty="0"/>
              <a:t> graphics:</a:t>
            </a:r>
          </a:p>
          <a:p>
            <a:r>
              <a:rPr lang="en-US" baseline="0" dirty="0"/>
              <a:t>Produce plausible images</a:t>
            </a:r>
          </a:p>
          <a:p>
            <a:r>
              <a:rPr lang="en-US" baseline="0" dirty="0"/>
              <a:t>You choose models, conditions, </a:t>
            </a:r>
            <a:r>
              <a:rPr lang="en-US" baseline="0" dirty="0" err="1"/>
              <a:t>imging</a:t>
            </a:r>
            <a:r>
              <a:rPr lang="en-US" baseline="0" dirty="0"/>
              <a:t> parameters, etc.</a:t>
            </a:r>
          </a:p>
          <a:p>
            <a:endParaRPr lang="en-US" baseline="0" dirty="0"/>
          </a:p>
          <a:p>
            <a:r>
              <a:rPr lang="en-US" baseline="0" dirty="0"/>
              <a:t>Vision:</a:t>
            </a:r>
          </a:p>
          <a:p>
            <a:r>
              <a:rPr lang="en-US" baseline="0" dirty="0"/>
              <a:t>Given images with noise, estimate physical quantities (ill-posed problem)</a:t>
            </a:r>
          </a:p>
          <a:p>
            <a:endParaRPr lang="en-US" baseline="0" dirty="0"/>
          </a:p>
          <a:p>
            <a:r>
              <a:rPr lang="en-US" baseline="0" dirty="0"/>
              <a:t>Building a generative model is not the entire story. Inference (e.g. vision) is still hard. So not entirely true that if we can create we understand. But it’s a useful step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15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concerned with statistical</a:t>
            </a:r>
            <a:r>
              <a:rPr lang="en-US" baseline="0" dirty="0"/>
              <a:t> generative models</a:t>
            </a:r>
          </a:p>
          <a:p>
            <a:endParaRPr lang="en-US" baseline="0" dirty="0"/>
          </a:p>
          <a:p>
            <a:r>
              <a:rPr lang="en-US" baseline="0" dirty="0"/>
              <a:t>Graphics: purely based on prior knowledge. Difficult to scale. Developing the field took a very long time. Still not entirely solved, active area of research.</a:t>
            </a:r>
          </a:p>
          <a:p>
            <a:endParaRPr lang="en-US" baseline="0" dirty="0"/>
          </a:p>
          <a:p>
            <a:r>
              <a:rPr lang="en-US" baseline="0" dirty="0"/>
              <a:t>Motivation: Reduce the amount of prior knowledge and use data. (machine learning)</a:t>
            </a:r>
          </a:p>
          <a:p>
            <a:endParaRPr lang="en-US" baseline="0" dirty="0"/>
          </a:p>
          <a:p>
            <a:r>
              <a:rPr lang="en-US" baseline="0" dirty="0"/>
              <a:t>Note: cannot do something purely based on data. Known impossibility results. Even in discrete spaces, scaling of sample complexity would be doubly-exponential.</a:t>
            </a:r>
          </a:p>
          <a:p>
            <a:endParaRPr lang="en-US" baseline="0" dirty="0"/>
          </a:p>
          <a:p>
            <a:r>
              <a:rPr lang="en-US" dirty="0">
                <a:hlinkClick r:id="rId3"/>
              </a:rPr>
              <a:t>https://www.iconfinder.com/icons/1562699/book_energy_idea_knowledge_icon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https://www.yf.io/p/lsun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58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concerned with statistical</a:t>
            </a:r>
            <a:r>
              <a:rPr lang="en-US" baseline="0" dirty="0"/>
              <a:t> generative models</a:t>
            </a:r>
          </a:p>
          <a:p>
            <a:endParaRPr lang="en-US" baseline="0" dirty="0"/>
          </a:p>
          <a:p>
            <a:r>
              <a:rPr lang="en-US" baseline="0" dirty="0"/>
              <a:t>Graphics: purely based on prior knowledge. Difficult to scale. Developing the field took a very long time. Still not entirely solved, active area of research.</a:t>
            </a:r>
          </a:p>
          <a:p>
            <a:endParaRPr lang="en-US" baseline="0" dirty="0"/>
          </a:p>
          <a:p>
            <a:r>
              <a:rPr lang="en-US" baseline="0" dirty="0"/>
              <a:t>Motivation: Reduce the amount of prior knowledge and use data. (machine learning)</a:t>
            </a:r>
          </a:p>
          <a:p>
            <a:endParaRPr lang="en-US" baseline="0" dirty="0"/>
          </a:p>
          <a:p>
            <a:r>
              <a:rPr lang="en-US" baseline="0" dirty="0"/>
              <a:t>Note: cannot do something purely based on data. Known impossibility results. Even in discrete spaces, scaling of sample complexity would be doubly-exponential.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50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this different from traditional ML?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 is simple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58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this different from traditional ML?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Y is simple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73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</a:t>
            </a:r>
            <a:r>
              <a:rPr lang="en-US" baseline="0" dirty="0"/>
              <a:t> is simple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02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73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58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73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89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730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24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69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90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7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6CC6C-2698-4215-8F63-EBF9E6E1396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78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>
              <a:lumMod val="50000"/>
            </a:schemeClr>
          </a:solidFill>
          <a:latin typeface="LM Roman 12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M Roman 12" panose="000005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M Roman 12" panose="000005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M Roman 12" panose="000005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M Roman 12" panose="000005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M Roman 12" panose="000005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OxxPcy5Gr4" TargetMode="Externa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30.gif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notesSlide" Target="../notesSlides/notesSlide1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7.wav"/><Relationship Id="rId7" Type="http://schemas.openxmlformats.org/officeDocument/2006/relationships/image" Target="../media/image31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34.emf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wav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39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" TargetMode="External"/><Relationship Id="rId2" Type="http://schemas.openxmlformats.org/officeDocument/2006/relationships/hyperlink" Target="https://deepgenerativemodels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epgenerativemodels.github.io/notes/index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eepgenerativemodels.github.i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png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13.jpeg"/><Relationship Id="rId9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500" dirty="0">
                <a:latin typeface="+mj-lt"/>
                <a:ea typeface="Futura Medium" charset="0"/>
                <a:cs typeface="Futura Medium" charset="0"/>
              </a:rPr>
              <a:t>CS 236: Deep Generative Models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>
          <a:xfrm>
            <a:off x="1097280" y="4475500"/>
            <a:ext cx="10058400" cy="1143000"/>
          </a:xfrm>
        </p:spPr>
        <p:txBody>
          <a:bodyPr>
            <a:noAutofit/>
          </a:bodyPr>
          <a:lstStyle/>
          <a:p>
            <a:r>
              <a:rPr lang="en-US" sz="2800" dirty="0">
                <a:cs typeface="Calibri"/>
              </a:rPr>
              <a:t>Stefano Ermon and Aditya Grover</a:t>
            </a:r>
          </a:p>
          <a:p>
            <a:r>
              <a:rPr lang="en-US" sz="2800" dirty="0">
                <a:cs typeface="Calibri"/>
              </a:rPr>
              <a:t>Stanford University</a:t>
            </a:r>
          </a:p>
          <a:p>
            <a:r>
              <a:rPr lang="en-US" sz="2800" dirty="0">
                <a:cs typeface="Calibri"/>
              </a:rPr>
              <a:t>URL: </a:t>
            </a:r>
            <a:r>
              <a:rPr lang="en-US" sz="2800" dirty="0"/>
              <a:t>deepgenerativemodels.github.io</a:t>
            </a:r>
          </a:p>
        </p:txBody>
      </p:sp>
    </p:spTree>
    <p:extLst>
      <p:ext uri="{BB962C8B-B14F-4D97-AF65-F5344CB8AC3E}">
        <p14:creationId xmlns:p14="http://schemas.microsoft.com/office/powerpoint/2010/main" val="3690122401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Progressive Growing of GANs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38991" y="5957580"/>
            <a:ext cx="243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Karras</a:t>
            </a:r>
            <a:r>
              <a:rPr lang="en-US" dirty="0"/>
              <a:t> et al., 2018 </a:t>
            </a:r>
          </a:p>
        </p:txBody>
      </p:sp>
      <p:pic>
        <p:nvPicPr>
          <p:cNvPr id="6" name="XOxxPcy5Gr4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11580" y="1873141"/>
            <a:ext cx="7589520" cy="42691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88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j-lt"/>
                <a:ea typeface="Futura Medium" charset="0"/>
                <a:cs typeface="Futura Medium" charset="0"/>
              </a:rPr>
              <a:t>WaveNet</a:t>
            </a:r>
            <a:endParaRPr lang="en-US" dirty="0">
              <a:latin typeface="+mj-lt"/>
              <a:ea typeface="Futura Medium" charset="0"/>
              <a:cs typeface="Futura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Generative model of speech signals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24023"/>
            <a:ext cx="7004425" cy="321957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603122" y="5953927"/>
            <a:ext cx="259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van den Oord et al, 2016c</a:t>
            </a:r>
          </a:p>
        </p:txBody>
      </p:sp>
      <p:pic>
        <p:nvPicPr>
          <p:cNvPr id="4" name="parametric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37630" y="2297303"/>
            <a:ext cx="609600" cy="60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67149" y="2417437"/>
            <a:ext cx="1201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Parametric</a:t>
            </a:r>
          </a:p>
        </p:txBody>
      </p:sp>
      <p:pic>
        <p:nvPicPr>
          <p:cNvPr id="9" name="concatenative-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37630" y="3041840"/>
            <a:ext cx="609600" cy="60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67149" y="3106107"/>
            <a:ext cx="152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Concatenative</a:t>
            </a:r>
          </a:p>
        </p:txBody>
      </p:sp>
      <p:pic>
        <p:nvPicPr>
          <p:cNvPr id="11" name="wavenet-1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37630" y="3786377"/>
            <a:ext cx="609600" cy="609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67149" y="3884371"/>
            <a:ext cx="1046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WaveNet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101705" y="2183130"/>
            <a:ext cx="3714160" cy="23110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speaker-1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37630" y="4605306"/>
            <a:ext cx="609600" cy="609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167149" y="4725365"/>
            <a:ext cx="1505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Unconditional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01705" y="1759611"/>
            <a:ext cx="1545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to Speech</a:t>
            </a:r>
          </a:p>
        </p:txBody>
      </p:sp>
      <p:pic>
        <p:nvPicPr>
          <p:cNvPr id="17" name="sample_2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56273" y="5322412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130566" y="54320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Music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8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12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33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24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Image Super 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Conditional generative model  P( high res image | low res image)</a:t>
            </a:r>
            <a:endParaRPr lang="en-US" dirty="0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803" y="2881297"/>
            <a:ext cx="6760384" cy="2689569"/>
          </a:xfrm>
          <a:prstGeom prst="rect">
            <a:avLst/>
          </a:prstGeom>
        </p:spPr>
      </p:pic>
      <p:sp>
        <p:nvSpPr>
          <p:cNvPr id="8" name="AutoShape 2" descr="http://geoffreylitt.com/images/article_images/enhance/21.svg?151907070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73" y="2474696"/>
            <a:ext cx="3410594" cy="35027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11934" y="5869094"/>
            <a:ext cx="1778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Ledig</a:t>
            </a:r>
            <a:r>
              <a:rPr lang="en-US" dirty="0"/>
              <a:t> et al., 2017</a:t>
            </a:r>
          </a:p>
        </p:txBody>
      </p:sp>
    </p:spTree>
    <p:extLst>
      <p:ext uri="{BB962C8B-B14F-4D97-AF65-F5344CB8AC3E}">
        <p14:creationId xmlns:p14="http://schemas.microsoft.com/office/powerpoint/2010/main" val="15905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Audio Super Resolution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Conditional generative model  P(high-res signal | low-res audio signal)</a:t>
            </a:r>
            <a:endParaRPr lang="en-US" dirty="0"/>
          </a:p>
        </p:txBody>
      </p:sp>
      <p:sp>
        <p:nvSpPr>
          <p:cNvPr id="8" name="AutoShape 2" descr="http://geoffreylitt.com/images/article_images/enhance/21.svg?151907070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2"/>
          <p:cNvGrpSpPr/>
          <p:nvPr/>
        </p:nvGrpSpPr>
        <p:grpSpPr>
          <a:xfrm>
            <a:off x="826770" y="2543721"/>
            <a:ext cx="9626455" cy="3257756"/>
            <a:chOff x="556364" y="4425838"/>
            <a:chExt cx="7254313" cy="2076563"/>
          </a:xfrm>
        </p:grpSpPr>
        <p:grpSp>
          <p:nvGrpSpPr>
            <p:cNvPr id="10" name="Group 3"/>
            <p:cNvGrpSpPr/>
            <p:nvPr/>
          </p:nvGrpSpPr>
          <p:grpSpPr>
            <a:xfrm>
              <a:off x="556364" y="4425838"/>
              <a:ext cx="7254313" cy="2076563"/>
              <a:chOff x="556364" y="4425838"/>
              <a:chExt cx="7254313" cy="2076563"/>
            </a:xfrm>
          </p:grpSpPr>
          <p:pic>
            <p:nvPicPr>
              <p:cNvPr id="13" name="Picture 16"/>
              <p:cNvPicPr>
                <a:picLocks noChangeAspect="1"/>
              </p:cNvPicPr>
              <p:nvPr/>
            </p:nvPicPr>
            <p:blipFill rotWithShape="1">
              <a:blip r:embed="rId6"/>
              <a:srcRect l="25631"/>
              <a:stretch/>
            </p:blipFill>
            <p:spPr>
              <a:xfrm>
                <a:off x="556364" y="4425838"/>
                <a:ext cx="4191101" cy="2076563"/>
              </a:xfrm>
              <a:prstGeom prst="rect">
                <a:avLst/>
              </a:prstGeom>
            </p:spPr>
          </p:pic>
          <p:sp>
            <p:nvSpPr>
              <p:cNvPr id="14" name="TextBox 17"/>
              <p:cNvSpPr txBox="1"/>
              <p:nvPr/>
            </p:nvSpPr>
            <p:spPr>
              <a:xfrm>
                <a:off x="6156763" y="4800600"/>
                <a:ext cx="1125559" cy="2354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res signal</a:t>
                </a:r>
              </a:p>
            </p:txBody>
          </p:sp>
          <p:sp>
            <p:nvSpPr>
              <p:cNvPr id="15" name="TextBox 18"/>
              <p:cNvSpPr txBox="1"/>
              <p:nvPr/>
            </p:nvSpPr>
            <p:spPr>
              <a:xfrm>
                <a:off x="6213324" y="5680239"/>
                <a:ext cx="1597353" cy="2354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High res audio signal</a:t>
                </a:r>
              </a:p>
            </p:txBody>
          </p:sp>
        </p:grpSp>
        <p:pic>
          <p:nvPicPr>
            <p:cNvPr id="11" name="msp.4.4.lr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5559603" y="4680466"/>
              <a:ext cx="609600" cy="609600"/>
            </a:xfrm>
            <a:prstGeom prst="rect">
              <a:avLst/>
            </a:prstGeom>
          </p:spPr>
        </p:pic>
        <p:pic>
          <p:nvPicPr>
            <p:cNvPr id="12" name="msp.4.4.pr">
              <a:hlinkClick r:id="" action="ppaction://media"/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5559603" y="5560105"/>
              <a:ext cx="609600" cy="60960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9087286" y="5856899"/>
            <a:ext cx="2125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Kuleshov</a:t>
            </a:r>
            <a:r>
              <a:rPr lang="en-US" dirty="0"/>
              <a:t> et al.,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81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par>
              <p:cTn id="8"/>
            </p:par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Machine Translation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96617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Conditional generative model  P( English text| Chinese text)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08" y="2448719"/>
            <a:ext cx="6521494" cy="33218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43246" y="5868761"/>
            <a:ext cx="360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from Google AI research blog.</a:t>
            </a:r>
          </a:p>
        </p:txBody>
      </p:sp>
    </p:spTree>
    <p:extLst>
      <p:ext uri="{BB962C8B-B14F-4D97-AF65-F5344CB8AC3E}">
        <p14:creationId xmlns:p14="http://schemas.microsoft.com/office/powerpoint/2010/main" val="155451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BD9286-8B13-1E46-B4BA-7A74B857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Generation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EA87A55-A336-6641-9905-EE787310DE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23" b="28430"/>
          <a:stretch/>
        </p:blipFill>
        <p:spPr>
          <a:xfrm>
            <a:off x="838200" y="2643937"/>
            <a:ext cx="4528929" cy="1649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52575C5-1129-DF46-B70C-7F98BE2A1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557"/>
          <a:stretch/>
        </p:blipFill>
        <p:spPr>
          <a:xfrm>
            <a:off x="5513124" y="1825625"/>
            <a:ext cx="6036145" cy="3800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399C84D-DA84-D744-9FA0-50A4B2FA74B3}"/>
              </a:ext>
            </a:extLst>
          </p:cNvPr>
          <p:cNvSpPr txBox="1"/>
          <p:nvPr/>
        </p:nvSpPr>
        <p:spPr>
          <a:xfrm>
            <a:off x="8147697" y="5934670"/>
            <a:ext cx="3401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Radford et al., 2019</a:t>
            </a:r>
          </a:p>
          <a:p>
            <a:r>
              <a:rPr lang="en-US" dirty="0"/>
              <a:t>Demo from </a:t>
            </a:r>
            <a:r>
              <a:rPr lang="en-US" dirty="0" err="1"/>
              <a:t>talktotransformer.com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08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675360-806C-1744-8BB7-645848BE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DeepFakes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D97638-5D0B-EC43-8ACD-D192D6F95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image is real?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97E011A-80E9-8D43-9FC0-002E031069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57"/>
          <a:stretch/>
        </p:blipFill>
        <p:spPr>
          <a:xfrm>
            <a:off x="6282462" y="2776062"/>
            <a:ext cx="4815840" cy="31294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6100AA2-9E53-C641-84A1-3C87DD0702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8" b="13357"/>
          <a:stretch/>
        </p:blipFill>
        <p:spPr>
          <a:xfrm>
            <a:off x="971550" y="2776062"/>
            <a:ext cx="5055414" cy="312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7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CFC448-C45B-3241-A574-8FB2FA830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DeepFakes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EC162E-F2C8-AB45-94A4-C96C4E67B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459" y="1557201"/>
            <a:ext cx="1650724" cy="4470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Neither!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7AC4759-6EEE-8D48-9F13-FC3AE23F4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41"/>
          <a:stretch/>
        </p:blipFill>
        <p:spPr>
          <a:xfrm>
            <a:off x="4511814" y="2004289"/>
            <a:ext cx="3263900" cy="17725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3A20D27-3075-0E4F-A73E-A4222A0CAF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37"/>
          <a:stretch/>
        </p:blipFill>
        <p:spPr>
          <a:xfrm>
            <a:off x="4543564" y="4104997"/>
            <a:ext cx="3232150" cy="19723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D21F034-B64B-DB43-90C7-4D36FA232A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82"/>
          <a:stretch/>
        </p:blipFill>
        <p:spPr>
          <a:xfrm>
            <a:off x="8029715" y="2004289"/>
            <a:ext cx="3257721" cy="17725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7A17ED2-754E-A94F-A7C0-81163D4CA82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75"/>
          <a:stretch/>
        </p:blipFill>
        <p:spPr>
          <a:xfrm>
            <a:off x="8029715" y="4104997"/>
            <a:ext cx="3257721" cy="19723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68578047-A715-5B48-9160-DB50354DA13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40"/>
          <a:stretch/>
        </p:blipFill>
        <p:spPr>
          <a:xfrm>
            <a:off x="1036459" y="4074352"/>
            <a:ext cx="3230880" cy="20029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31541FEB-8139-A544-BCA9-CE142FC0F5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85"/>
          <a:stretch/>
        </p:blipFill>
        <p:spPr>
          <a:xfrm>
            <a:off x="1036459" y="2004290"/>
            <a:ext cx="3230880" cy="17725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2511C2D-30DB-7E41-BE17-73546AE37FF1}"/>
              </a:ext>
            </a:extLst>
          </p:cNvPr>
          <p:cNvSpPr txBox="1"/>
          <p:nvPr/>
        </p:nvSpPr>
        <p:spPr>
          <a:xfrm>
            <a:off x="5208105" y="6220797"/>
            <a:ext cx="14766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No glasses!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8EB8713-FDE7-064F-B136-3E2D872B6E80}"/>
              </a:ext>
            </a:extLst>
          </p:cNvPr>
          <p:cNvSpPr txBox="1"/>
          <p:nvPr/>
        </p:nvSpPr>
        <p:spPr>
          <a:xfrm>
            <a:off x="8859079" y="6220797"/>
            <a:ext cx="12779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No smile!</a:t>
            </a:r>
          </a:p>
        </p:txBody>
      </p:sp>
    </p:spTree>
    <p:extLst>
      <p:ext uri="{BB962C8B-B14F-4D97-AF65-F5344CB8AC3E}">
        <p14:creationId xmlns:p14="http://schemas.microsoft.com/office/powerpoint/2010/main" val="112158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Image Translation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661991"/>
            <a:ext cx="10040244" cy="2868641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96617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Conditional generative model  P( zebra images| horse images)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75047" y="5813454"/>
            <a:ext cx="1637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Zhu </a:t>
            </a:r>
            <a:r>
              <a:rPr lang="en-US"/>
              <a:t>et al</a:t>
            </a:r>
            <a:r>
              <a:rPr lang="en-US" b="1"/>
              <a:t>., </a:t>
            </a:r>
            <a:r>
              <a:rPr lang="en-US"/>
              <a:t>2017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2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Imitation Learning</a:t>
            </a:r>
          </a:p>
        </p:txBody>
      </p:sp>
      <p:pic>
        <p:nvPicPr>
          <p:cNvPr id="4" name="long_ter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77265" y="2532906"/>
            <a:ext cx="5097926" cy="38234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56712" y="5889645"/>
            <a:ext cx="2511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 et al.,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96617" y="177646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Conditional generative model  P(actions | past observations)</a:t>
            </a:r>
          </a:p>
        </p:txBody>
      </p:sp>
    </p:spTree>
    <p:extLst>
      <p:ext uri="{BB962C8B-B14F-4D97-AF65-F5344CB8AC3E}">
        <p14:creationId xmlns:p14="http://schemas.microsoft.com/office/powerpoint/2010/main" val="83094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Introduction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95471" y="3922532"/>
            <a:ext cx="175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Vision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04139" y="6094566"/>
            <a:ext cx="287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60285" y="6075510"/>
            <a:ext cx="105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Robotics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54191" y="3858038"/>
            <a:ext cx="230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Computational Speech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Challenge: </a:t>
            </a:r>
            <a:r>
              <a:rPr lang="en-US" sz="2400" dirty="0"/>
              <a:t>understand complex, unstructured inputs</a:t>
            </a:r>
          </a:p>
        </p:txBody>
      </p:sp>
      <p:pic>
        <p:nvPicPr>
          <p:cNvPr id="1028" name="Picture 4" descr="https://upload.wikimedia.org/wikipedia/commons/thumb/f/fc/Floor_7a_bookstacks_in_Sterling_Memorial_Library.jpg/1280px-Floor_7a_bookstacks_in_Sterling_Memorial_Librar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656" y="4507269"/>
            <a:ext cx="1930188" cy="154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Waveform of Habana syndrome sou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342" y="2548033"/>
            <a:ext cx="3498214" cy="99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EmiMa-099-semantic-segmentati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70" y="2556736"/>
            <a:ext cx="1953174" cy="130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commons/thumb/6/65/Hands-free_Driving.jpg/1280px-Hands-free_Drivin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907" y="4353062"/>
            <a:ext cx="2370454" cy="169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5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Roadmap and Key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Representation</a:t>
            </a:r>
            <a:r>
              <a:rPr lang="en-US" sz="2400" dirty="0"/>
              <a:t>: how do we model the joint distribution of many random variables?</a:t>
            </a:r>
          </a:p>
          <a:p>
            <a:pPr lvl="1"/>
            <a:r>
              <a:rPr lang="en-US" sz="2000" dirty="0"/>
              <a:t>Need compact representation</a:t>
            </a:r>
          </a:p>
          <a:p>
            <a:r>
              <a:rPr lang="en-US" sz="2400" b="1" dirty="0"/>
              <a:t>Learning</a:t>
            </a:r>
            <a:r>
              <a:rPr lang="en-US" sz="2400" dirty="0"/>
              <a:t>: what is the right way to compare probability distributions?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Inference</a:t>
            </a:r>
            <a:r>
              <a:rPr lang="en-US" sz="2400" dirty="0"/>
              <a:t>: how do we invert the generation process (e.g., vision as inverse graphics)?</a:t>
            </a:r>
          </a:p>
          <a:p>
            <a:pPr lvl="1"/>
            <a:r>
              <a:rPr lang="en-US" sz="2000" dirty="0"/>
              <a:t>Unsupervised learning: recover high-level descriptions (features) from raw data</a:t>
            </a:r>
          </a:p>
          <a:p>
            <a:endParaRPr lang="en-US" sz="2400" dirty="0"/>
          </a:p>
          <a:p>
            <a:endParaRPr lang="en-US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643546" y="3362633"/>
            <a:ext cx="4583595" cy="1646353"/>
            <a:chOff x="3643546" y="3362633"/>
            <a:chExt cx="4583595" cy="16463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3546" y="3362633"/>
              <a:ext cx="4583595" cy="164635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3546" y="3362633"/>
              <a:ext cx="681874" cy="45412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5539" y="3362633"/>
              <a:ext cx="687090" cy="45760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43546" y="3877411"/>
              <a:ext cx="707213" cy="52333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15538" y="3877411"/>
              <a:ext cx="697785" cy="523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676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Fully observed likelihood-based models</a:t>
            </a:r>
          </a:p>
          <a:p>
            <a:pPr lvl="1"/>
            <a:r>
              <a:rPr lang="en-US" dirty="0"/>
              <a:t>Autoregressive</a:t>
            </a:r>
          </a:p>
          <a:p>
            <a:pPr lvl="1"/>
            <a:r>
              <a:rPr lang="en-US" dirty="0"/>
              <a:t>Flow-based models</a:t>
            </a:r>
          </a:p>
          <a:p>
            <a:r>
              <a:rPr lang="en-US" dirty="0"/>
              <a:t>Latent variable models</a:t>
            </a:r>
          </a:p>
          <a:p>
            <a:pPr lvl="1"/>
            <a:r>
              <a:rPr lang="en-US" dirty="0" err="1"/>
              <a:t>Variational</a:t>
            </a:r>
            <a:r>
              <a:rPr lang="en-US" dirty="0"/>
              <a:t> learning</a:t>
            </a:r>
          </a:p>
          <a:p>
            <a:pPr lvl="1"/>
            <a:r>
              <a:rPr lang="en-US" dirty="0"/>
              <a:t>Inference amortization</a:t>
            </a:r>
          </a:p>
          <a:p>
            <a:pPr lvl="1"/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</a:t>
            </a:r>
            <a:endParaRPr lang="en-US" dirty="0"/>
          </a:p>
          <a:p>
            <a:r>
              <a:rPr lang="en-US" dirty="0"/>
              <a:t>Implicit generative models</a:t>
            </a:r>
          </a:p>
          <a:p>
            <a:pPr lvl="1"/>
            <a:r>
              <a:rPr lang="en-US" dirty="0"/>
              <a:t>Two sample tests, </a:t>
            </a:r>
            <a:r>
              <a:rPr lang="en-US" dirty="0" err="1"/>
              <a:t>embeddings</a:t>
            </a:r>
            <a:r>
              <a:rPr lang="en-US" dirty="0"/>
              <a:t>, F-divergences</a:t>
            </a:r>
          </a:p>
          <a:p>
            <a:pPr lvl="1"/>
            <a:r>
              <a:rPr lang="en-US" dirty="0"/>
              <a:t>Generative Adversarial Networks</a:t>
            </a:r>
          </a:p>
          <a:p>
            <a:r>
              <a:rPr lang="en-US" dirty="0"/>
              <a:t>Learn about algorithms, theory &amp; applications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0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knowledge about machine learning from at least one of CS 221, 228, 229, or 230. </a:t>
            </a:r>
          </a:p>
          <a:p>
            <a:r>
              <a:rPr lang="en-US" dirty="0"/>
              <a:t>Basic knowledge of probabilities and calculus:</a:t>
            </a:r>
          </a:p>
          <a:p>
            <a:pPr lvl="1"/>
            <a:r>
              <a:rPr lang="en-US" dirty="0"/>
              <a:t>Gradients, gradient-descent optimization, backpropagation</a:t>
            </a:r>
          </a:p>
          <a:p>
            <a:pPr lvl="1"/>
            <a:r>
              <a:rPr lang="en-US" dirty="0"/>
              <a:t>Random variables, independence, conditional independence</a:t>
            </a:r>
          </a:p>
          <a:p>
            <a:pPr lvl="1"/>
            <a:r>
              <a:rPr lang="en-US" dirty="0"/>
              <a:t>Bayes rule, chain rule, change of variables formulas</a:t>
            </a:r>
          </a:p>
          <a:p>
            <a:r>
              <a:rPr lang="en-US" dirty="0"/>
              <a:t>Proficiency in some programming language, preferably Python, required.</a:t>
            </a:r>
          </a:p>
        </p:txBody>
      </p:sp>
    </p:spTree>
    <p:extLst>
      <p:ext uri="{BB962C8B-B14F-4D97-AF65-F5344CB8AC3E}">
        <p14:creationId xmlns:p14="http://schemas.microsoft.com/office/powerpoint/2010/main" val="63780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Class webpage: </a:t>
            </a:r>
            <a:r>
              <a:rPr lang="en-US" dirty="0">
                <a:hlinkClick r:id="rId2"/>
              </a:rPr>
              <a:t>https://deepgenerativemodels.github.io/</a:t>
            </a:r>
            <a:endParaRPr lang="en-US" dirty="0"/>
          </a:p>
          <a:p>
            <a:r>
              <a:rPr lang="en-US" dirty="0"/>
              <a:t>http://piazza.com/stanford/fall2019/cs236</a:t>
            </a:r>
          </a:p>
          <a:p>
            <a:r>
              <a:rPr lang="en-US" dirty="0"/>
              <a:t>There is no required textbook. Reading materials and course notes will be provided.</a:t>
            </a:r>
          </a:p>
          <a:p>
            <a:r>
              <a:rPr lang="en-US" dirty="0"/>
              <a:t>Suggested Reading: </a:t>
            </a:r>
            <a:r>
              <a:rPr lang="en-US" i="1" dirty="0"/>
              <a:t>Deep Learning</a:t>
            </a:r>
            <a:r>
              <a:rPr lang="en-US" dirty="0"/>
              <a:t> by Ian </a:t>
            </a:r>
            <a:r>
              <a:rPr lang="en-US" dirty="0" err="1"/>
              <a:t>Goodfellow</a:t>
            </a:r>
            <a:r>
              <a:rPr lang="en-US" dirty="0"/>
              <a:t>,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, Aaron </a:t>
            </a:r>
            <a:r>
              <a:rPr lang="en-US" dirty="0" err="1"/>
              <a:t>Courville</a:t>
            </a:r>
            <a:r>
              <a:rPr lang="en-US" dirty="0"/>
              <a:t>. Online version available free </a:t>
            </a:r>
            <a:r>
              <a:rPr lang="en-US" dirty="0">
                <a:hlinkClick r:id="rId3"/>
              </a:rPr>
              <a:t>here</a:t>
            </a:r>
            <a:r>
              <a:rPr lang="en-US" dirty="0"/>
              <a:t>.</a:t>
            </a:r>
          </a:p>
          <a:p>
            <a:r>
              <a:rPr lang="en-US" dirty="0"/>
              <a:t>Lecture notes: </a:t>
            </a:r>
            <a:r>
              <a:rPr lang="en-US" dirty="0">
                <a:hlinkClick r:id="rId4"/>
              </a:rPr>
              <a:t>https://deepgenerativemodels.github.io/notes/index.html</a:t>
            </a:r>
            <a:endParaRPr lang="en-US" dirty="0"/>
          </a:p>
          <a:p>
            <a:r>
              <a:rPr lang="en-US" dirty="0"/>
              <a:t>Teaching Assistants: Kristy Choi (head CA), Yang Song, Rui Shu, </a:t>
            </a:r>
            <a:r>
              <a:rPr lang="en-US" dirty="0" err="1"/>
              <a:t>Amaury</a:t>
            </a:r>
            <a:r>
              <a:rPr lang="en-US" dirty="0"/>
              <a:t> </a:t>
            </a:r>
            <a:r>
              <a:rPr lang="en-US" dirty="0" err="1"/>
              <a:t>Sabran</a:t>
            </a:r>
            <a:r>
              <a:rPr lang="en-US" dirty="0"/>
              <a:t>, </a:t>
            </a:r>
            <a:r>
              <a:rPr lang="en-US" dirty="0" err="1"/>
              <a:t>Kaidi</a:t>
            </a:r>
            <a:r>
              <a:rPr lang="en-US" dirty="0"/>
              <a:t> Cao, </a:t>
            </a:r>
            <a:r>
              <a:rPr lang="en-US" dirty="0" err="1"/>
              <a:t>Prerna</a:t>
            </a:r>
            <a:r>
              <a:rPr lang="en-US" dirty="0"/>
              <a:t> </a:t>
            </a:r>
            <a:r>
              <a:rPr lang="en-US" dirty="0" err="1"/>
              <a:t>Dhareshwar</a:t>
            </a:r>
            <a:r>
              <a:rPr lang="en-US" dirty="0"/>
              <a:t>, Sriram Somasundaram</a:t>
            </a:r>
          </a:p>
          <a:p>
            <a:r>
              <a:rPr lang="en-US" dirty="0"/>
              <a:t>Office hours: See calendar on class website</a:t>
            </a:r>
          </a:p>
        </p:txBody>
      </p:sp>
    </p:spTree>
    <p:extLst>
      <p:ext uri="{BB962C8B-B14F-4D97-AF65-F5344CB8AC3E}">
        <p14:creationId xmlns:p14="http://schemas.microsoft.com/office/powerpoint/2010/main" val="299594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– Grading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Grading Policy</a:t>
            </a:r>
          </a:p>
          <a:p>
            <a:pPr lvl="1"/>
            <a:r>
              <a:rPr lang="en-US" dirty="0"/>
              <a:t>Three </a:t>
            </a:r>
            <a:r>
              <a:rPr lang="en-US" dirty="0" err="1"/>
              <a:t>homeworks</a:t>
            </a:r>
            <a:r>
              <a:rPr lang="en-US" dirty="0"/>
              <a:t> (15% each): mix of conceptual and programming based questions</a:t>
            </a:r>
          </a:p>
          <a:p>
            <a:pPr lvl="1"/>
            <a:r>
              <a:rPr lang="en-US" dirty="0"/>
              <a:t>Midterm: 15%</a:t>
            </a:r>
          </a:p>
          <a:p>
            <a:pPr lvl="1"/>
            <a:r>
              <a:rPr lang="en-US" dirty="0"/>
              <a:t>Course Project: 40%</a:t>
            </a:r>
          </a:p>
          <a:p>
            <a:pPr lvl="2"/>
            <a:r>
              <a:rPr lang="en-US" dirty="0"/>
              <a:t>Proposal: 5%</a:t>
            </a:r>
          </a:p>
          <a:p>
            <a:pPr lvl="2"/>
            <a:r>
              <a:rPr lang="en-US" dirty="0"/>
              <a:t>Progress Report: 10%</a:t>
            </a:r>
          </a:p>
          <a:p>
            <a:pPr lvl="2"/>
            <a:r>
              <a:rPr lang="en-US" dirty="0"/>
              <a:t>Poster Presentation: 10%</a:t>
            </a:r>
          </a:p>
          <a:p>
            <a:pPr lvl="2"/>
            <a:r>
              <a:rPr lang="en-US" dirty="0"/>
              <a:t>Final Report: 15%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09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projects will be done in groups of up to 3 students and can fall into one or more of the following categories:</a:t>
            </a:r>
          </a:p>
          <a:p>
            <a:pPr lvl="1"/>
            <a:r>
              <a:rPr lang="en-US" dirty="0"/>
              <a:t>Application of deep generative models on a novel task/dataset</a:t>
            </a:r>
          </a:p>
          <a:p>
            <a:pPr lvl="1"/>
            <a:r>
              <a:rPr lang="en-US" dirty="0"/>
              <a:t>Algorithmic improvements into the evaluation, learning and/or inference of deep generative models</a:t>
            </a:r>
          </a:p>
          <a:p>
            <a:pPr lvl="1"/>
            <a:r>
              <a:rPr lang="en-US" dirty="0"/>
              <a:t>Theoretical analysis of any aspect of existing deep generative models</a:t>
            </a:r>
          </a:p>
          <a:p>
            <a:r>
              <a:rPr lang="en-US" dirty="0"/>
              <a:t>Teaching staff will suggest possible projects</a:t>
            </a:r>
          </a:p>
          <a:p>
            <a:r>
              <a:rPr lang="en-US" dirty="0"/>
              <a:t>We will provide Google Cloud coupons</a:t>
            </a:r>
          </a:p>
          <a:p>
            <a:r>
              <a:rPr lang="en-US" dirty="0"/>
              <a:t>See list of past projects at: </a:t>
            </a:r>
            <a:r>
              <a:rPr lang="en-US" dirty="0">
                <a:hlinkClick r:id="rId2"/>
              </a:rPr>
              <a:t>https://deepgenerativemodels.github.io/2018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Richard Feynman: “</a:t>
            </a:r>
            <a:r>
              <a:rPr lang="en-US" i="1" dirty="0"/>
              <a:t>What I cannot create, I do not understand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Generative modeling: “</a:t>
            </a:r>
            <a:r>
              <a:rPr lang="en-US" i="1" dirty="0"/>
              <a:t>What I understand, I can </a:t>
            </a:r>
            <a:r>
              <a:rPr lang="en-US" b="1" i="1" dirty="0"/>
              <a:t>create</a:t>
            </a:r>
            <a:r>
              <a:rPr lang="en-US" dirty="0"/>
              <a:t>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3829" b="76053"/>
          <a:stretch/>
        </p:blipFill>
        <p:spPr>
          <a:xfrm>
            <a:off x="838200" y="1825625"/>
            <a:ext cx="7114206" cy="215517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pic>
        <p:nvPicPr>
          <p:cNvPr id="2050" name="Picture 2" descr="Richard Feynman 195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862" y="1320155"/>
            <a:ext cx="3159938" cy="316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91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16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How to generate natural images with a computer?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Our models will have </a:t>
            </a:r>
            <a:r>
              <a:rPr lang="en-US" sz="2400" b="1" dirty="0"/>
              <a:t>similar structure (generation + inference)</a:t>
            </a:r>
            <a:endParaRPr lang="en-US" sz="2400" dirty="0"/>
          </a:p>
        </p:txBody>
      </p:sp>
      <p:grpSp>
        <p:nvGrpSpPr>
          <p:cNvPr id="12" name="Group 21"/>
          <p:cNvGrpSpPr/>
          <p:nvPr/>
        </p:nvGrpSpPr>
        <p:grpSpPr>
          <a:xfrm>
            <a:off x="2194887" y="3440543"/>
            <a:ext cx="4284730" cy="733879"/>
            <a:chOff x="1153935" y="2914225"/>
            <a:chExt cx="4025084" cy="733879"/>
          </a:xfrm>
        </p:grpSpPr>
        <p:sp>
          <p:nvSpPr>
            <p:cNvPr id="10" name="Right Arrow 25"/>
            <p:cNvSpPr/>
            <p:nvPr/>
          </p:nvSpPr>
          <p:spPr>
            <a:xfrm rot="5400000">
              <a:off x="4346211" y="2815296"/>
              <a:ext cx="733879" cy="9317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26"/>
            <p:cNvSpPr txBox="1"/>
            <p:nvPr/>
          </p:nvSpPr>
          <p:spPr>
            <a:xfrm>
              <a:off x="1153935" y="3009208"/>
              <a:ext cx="3093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Generation</a:t>
              </a:r>
              <a:r>
                <a:rPr lang="en-US" sz="2400" dirty="0"/>
                <a:t> (graphics)</a:t>
              </a:r>
            </a:p>
          </p:txBody>
        </p:sp>
      </p:grpSp>
      <p:grpSp>
        <p:nvGrpSpPr>
          <p:cNvPr id="23" name="Group 30"/>
          <p:cNvGrpSpPr/>
          <p:nvPr/>
        </p:nvGrpSpPr>
        <p:grpSpPr>
          <a:xfrm>
            <a:off x="7201161" y="3437533"/>
            <a:ext cx="3823590" cy="684643"/>
            <a:chOff x="3996039" y="3357948"/>
            <a:chExt cx="3823590" cy="684643"/>
          </a:xfrm>
        </p:grpSpPr>
        <p:sp>
          <p:nvSpPr>
            <p:cNvPr id="24" name="Right Arrow 31"/>
            <p:cNvSpPr/>
            <p:nvPr/>
          </p:nvSpPr>
          <p:spPr>
            <a:xfrm rot="16200000">
              <a:off x="4185011" y="3168976"/>
              <a:ext cx="684643" cy="106258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32"/>
            <p:cNvSpPr txBox="1"/>
            <p:nvPr/>
          </p:nvSpPr>
          <p:spPr>
            <a:xfrm>
              <a:off x="5153515" y="3477069"/>
              <a:ext cx="26661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Inference</a:t>
              </a:r>
              <a:r>
                <a:rPr lang="en-US" sz="2400" dirty="0"/>
                <a:t> (vision)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Generative Modeling: Computer Graphics</a:t>
            </a:r>
            <a:endParaRPr lang="en-US" sz="3200" dirty="0">
              <a:latin typeface="+mj-lt"/>
              <a:ea typeface="Futura Medium" charset="0"/>
              <a:cs typeface="Futura Medium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099709" y="2467567"/>
            <a:ext cx="7540296" cy="835029"/>
            <a:chOff x="1070304" y="2446320"/>
            <a:chExt cx="7540296" cy="835029"/>
          </a:xfrm>
        </p:grpSpPr>
        <p:sp>
          <p:nvSpPr>
            <p:cNvPr id="9" name="TextBox 8"/>
            <p:cNvSpPr txBox="1"/>
            <p:nvPr/>
          </p:nvSpPr>
          <p:spPr>
            <a:xfrm>
              <a:off x="2917799" y="2450352"/>
              <a:ext cx="5692801" cy="830997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Cube(color=</a:t>
              </a:r>
              <a:r>
                <a:rPr lang="en-US" sz="2400" dirty="0">
                  <a:solidFill>
                    <a:srgbClr val="0070C0"/>
                  </a:solidFill>
                </a:rPr>
                <a:t>blue</a:t>
              </a:r>
              <a:r>
                <a:rPr lang="en-US" sz="2400" dirty="0"/>
                <a:t>, position=, size=, …)</a:t>
              </a:r>
            </a:p>
            <a:p>
              <a:r>
                <a:rPr lang="en-US" sz="2400" dirty="0"/>
                <a:t>Cylinder(color=</a:t>
              </a:r>
              <a:r>
                <a:rPr lang="en-US" sz="2400" dirty="0">
                  <a:solidFill>
                    <a:srgbClr val="FF0000"/>
                  </a:solidFill>
                </a:rPr>
                <a:t>red</a:t>
              </a:r>
              <a:r>
                <a:rPr lang="en-US" sz="2400" dirty="0"/>
                <a:t>, position=, size=,..) 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70304" y="2446320"/>
              <a:ext cx="16153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High level description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934780" y="4269405"/>
            <a:ext cx="6449677" cy="1395704"/>
            <a:chOff x="961091" y="4218515"/>
            <a:chExt cx="6449677" cy="1395704"/>
          </a:xfrm>
        </p:grpSpPr>
        <p:grpSp>
          <p:nvGrpSpPr>
            <p:cNvPr id="8" name="Group 14"/>
            <p:cNvGrpSpPr/>
            <p:nvPr/>
          </p:nvGrpSpPr>
          <p:grpSpPr>
            <a:xfrm>
              <a:off x="4236473" y="4218515"/>
              <a:ext cx="3174295" cy="1395704"/>
              <a:chOff x="3390473" y="3864649"/>
              <a:chExt cx="5617474" cy="2739066"/>
            </a:xfrm>
          </p:grpSpPr>
          <p:sp>
            <p:nvSpPr>
              <p:cNvPr id="13" name="Rectangle 15"/>
              <p:cNvSpPr/>
              <p:nvPr/>
            </p:nvSpPr>
            <p:spPr>
              <a:xfrm>
                <a:off x="3390473" y="3864649"/>
                <a:ext cx="5617474" cy="273906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Cube 16"/>
              <p:cNvSpPr/>
              <p:nvPr/>
            </p:nvSpPr>
            <p:spPr>
              <a:xfrm>
                <a:off x="3722546" y="4284401"/>
                <a:ext cx="1873045" cy="1799303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Can 17"/>
              <p:cNvSpPr/>
              <p:nvPr/>
            </p:nvSpPr>
            <p:spPr>
              <a:xfrm>
                <a:off x="6622025" y="3937815"/>
                <a:ext cx="1563329" cy="2492477"/>
              </a:xfrm>
              <a:prstGeom prst="can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961091" y="4475324"/>
              <a:ext cx="21153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Raw sensory outputs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675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16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Statistical</a:t>
            </a:r>
            <a:r>
              <a:rPr lang="en-US" sz="2400" dirty="0"/>
              <a:t> generative models are </a:t>
            </a:r>
            <a:r>
              <a:rPr lang="en-US" sz="2400" b="1" dirty="0"/>
              <a:t>learned from data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Priors are always necessary, </a:t>
            </a:r>
            <a:r>
              <a:rPr lang="en-US" sz="2400" dirty="0"/>
              <a:t>but there is a spectrum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9" name="TextBox 40"/>
          <p:cNvSpPr txBox="1"/>
          <p:nvPr/>
        </p:nvSpPr>
        <p:spPr>
          <a:xfrm>
            <a:off x="6490645" y="3886327"/>
            <a:ext cx="3472168" cy="830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Prior Knowledge</a:t>
            </a:r>
          </a:p>
          <a:p>
            <a:pPr algn="ctr"/>
            <a:r>
              <a:rPr lang="en-US" sz="2400" dirty="0"/>
              <a:t>(e.g., physics, materials, ..)</a:t>
            </a:r>
          </a:p>
        </p:txBody>
      </p:sp>
      <p:pic>
        <p:nvPicPr>
          <p:cNvPr id="4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118" y="2412079"/>
            <a:ext cx="1538398" cy="1453417"/>
          </a:xfrm>
          <a:prstGeom prst="rect">
            <a:avLst/>
          </a:prstGeom>
        </p:spPr>
      </p:pic>
      <p:sp>
        <p:nvSpPr>
          <p:cNvPr id="8" name="TextBox 35"/>
          <p:cNvSpPr txBox="1"/>
          <p:nvPr/>
        </p:nvSpPr>
        <p:spPr>
          <a:xfrm>
            <a:off x="5961048" y="2469059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+</a:t>
            </a:r>
          </a:p>
        </p:txBody>
      </p:sp>
      <p:sp>
        <p:nvSpPr>
          <p:cNvPr id="21" name="TextBox 38"/>
          <p:cNvSpPr txBox="1"/>
          <p:nvPr/>
        </p:nvSpPr>
        <p:spPr>
          <a:xfrm>
            <a:off x="2229186" y="3969275"/>
            <a:ext cx="35147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Data</a:t>
            </a:r>
          </a:p>
          <a:p>
            <a:pPr algn="ctr"/>
            <a:r>
              <a:rPr lang="en-US" sz="2400" dirty="0"/>
              <a:t>(e.g., images of bedrooms)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47638" y="5493813"/>
            <a:ext cx="11062954" cy="893861"/>
            <a:chOff x="647638" y="5574197"/>
            <a:chExt cx="11062954" cy="893861"/>
          </a:xfrm>
        </p:grpSpPr>
        <p:grpSp>
          <p:nvGrpSpPr>
            <p:cNvPr id="11" name="Group 54"/>
            <p:cNvGrpSpPr/>
            <p:nvPr/>
          </p:nvGrpSpPr>
          <p:grpSpPr>
            <a:xfrm>
              <a:off x="647638" y="5637061"/>
              <a:ext cx="11062954" cy="830997"/>
              <a:chOff x="647638" y="5404266"/>
              <a:chExt cx="11062954" cy="830997"/>
            </a:xfrm>
          </p:grpSpPr>
          <p:grpSp>
            <p:nvGrpSpPr>
              <p:cNvPr id="32" name="Group 55"/>
              <p:cNvGrpSpPr/>
              <p:nvPr/>
            </p:nvGrpSpPr>
            <p:grpSpPr>
              <a:xfrm>
                <a:off x="1604429" y="5663786"/>
                <a:ext cx="8085871" cy="497018"/>
                <a:chOff x="2663837" y="1092578"/>
                <a:chExt cx="6912868" cy="497018"/>
              </a:xfrm>
            </p:grpSpPr>
            <p:cxnSp>
              <p:nvCxnSpPr>
                <p:cNvPr id="14" name="Straight Connector 58"/>
                <p:cNvCxnSpPr/>
                <p:nvPr/>
              </p:nvCxnSpPr>
              <p:spPr>
                <a:xfrm flipV="1">
                  <a:off x="2663837" y="1331007"/>
                  <a:ext cx="6912868" cy="29892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59"/>
                <p:cNvCxnSpPr/>
                <p:nvPr/>
              </p:nvCxnSpPr>
              <p:spPr>
                <a:xfrm>
                  <a:off x="9576705" y="1092578"/>
                  <a:ext cx="0" cy="456885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60"/>
                <p:cNvCxnSpPr/>
                <p:nvPr/>
              </p:nvCxnSpPr>
              <p:spPr>
                <a:xfrm>
                  <a:off x="2663837" y="1132711"/>
                  <a:ext cx="0" cy="456885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56"/>
              <p:cNvSpPr txBox="1"/>
              <p:nvPr/>
            </p:nvSpPr>
            <p:spPr>
              <a:xfrm>
                <a:off x="647638" y="5682015"/>
                <a:ext cx="8338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Data</a:t>
                </a:r>
              </a:p>
            </p:txBody>
          </p:sp>
          <p:sp>
            <p:nvSpPr>
              <p:cNvPr id="25" name="TextBox 57"/>
              <p:cNvSpPr txBox="1"/>
              <p:nvPr/>
            </p:nvSpPr>
            <p:spPr>
              <a:xfrm>
                <a:off x="9867338" y="5404266"/>
                <a:ext cx="184325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Prior Knowledge</a:t>
                </a:r>
              </a:p>
            </p:txBody>
          </p:sp>
        </p:grpSp>
        <p:grpSp>
          <p:nvGrpSpPr>
            <p:cNvPr id="7" name="Group 1029"/>
            <p:cNvGrpSpPr/>
            <p:nvPr/>
          </p:nvGrpSpPr>
          <p:grpSpPr>
            <a:xfrm>
              <a:off x="8044583" y="5574197"/>
              <a:ext cx="1271630" cy="700368"/>
              <a:chOff x="8044583" y="5291158"/>
              <a:chExt cx="1271630" cy="700368"/>
            </a:xfrm>
          </p:grpSpPr>
          <p:sp>
            <p:nvSpPr>
              <p:cNvPr id="23" name="TextBox 1030"/>
              <p:cNvSpPr txBox="1"/>
              <p:nvPr/>
            </p:nvSpPr>
            <p:spPr>
              <a:xfrm>
                <a:off x="8044583" y="5291158"/>
                <a:ext cx="12716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Graphics</a:t>
                </a:r>
              </a:p>
            </p:txBody>
          </p:sp>
          <p:sp>
            <p:nvSpPr>
              <p:cNvPr id="5" name="Oval 1031"/>
              <p:cNvSpPr/>
              <p:nvPr/>
            </p:nvSpPr>
            <p:spPr>
              <a:xfrm>
                <a:off x="8646838" y="5778811"/>
                <a:ext cx="219919" cy="21271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035"/>
            <p:cNvGrpSpPr/>
            <p:nvPr/>
          </p:nvGrpSpPr>
          <p:grpSpPr>
            <a:xfrm>
              <a:off x="1746649" y="5600185"/>
              <a:ext cx="1694695" cy="708314"/>
              <a:chOff x="1746649" y="5317146"/>
              <a:chExt cx="1694695" cy="708314"/>
            </a:xfrm>
          </p:grpSpPr>
          <p:sp>
            <p:nvSpPr>
              <p:cNvPr id="29" name="TextBox 1036"/>
              <p:cNvSpPr txBox="1"/>
              <p:nvPr/>
            </p:nvSpPr>
            <p:spPr>
              <a:xfrm>
                <a:off x="1746649" y="5317146"/>
                <a:ext cx="16946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This course</a:t>
                </a:r>
              </a:p>
            </p:txBody>
          </p:sp>
          <p:sp>
            <p:nvSpPr>
              <p:cNvPr id="26" name="Oval 1037"/>
              <p:cNvSpPr/>
              <p:nvPr/>
            </p:nvSpPr>
            <p:spPr>
              <a:xfrm>
                <a:off x="2318013" y="5812745"/>
                <a:ext cx="219919" cy="21271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Statistical Generative Models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5</a:t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2537932" y="2494396"/>
            <a:ext cx="2905158" cy="1371100"/>
            <a:chOff x="2537932" y="2494396"/>
            <a:chExt cx="2905158" cy="1371100"/>
          </a:xfrm>
        </p:grpSpPr>
        <p:pic>
          <p:nvPicPr>
            <p:cNvPr id="3" name="Picture 2" descr="bedroom containing various item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37932" y="2505434"/>
              <a:ext cx="776192" cy="517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7969" y="2504264"/>
              <a:ext cx="817178" cy="54478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9024" y="2494396"/>
              <a:ext cx="880226" cy="58486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22303" y="3251638"/>
              <a:ext cx="920787" cy="61385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831765" y="3328111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45333" y="3190116"/>
              <a:ext cx="670971" cy="674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352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16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statistical generative model is a </a:t>
            </a:r>
            <a:r>
              <a:rPr lang="en-US" sz="2400" b="1" dirty="0"/>
              <a:t>probability distribution </a:t>
            </a:r>
            <a:r>
              <a:rPr lang="en-US" sz="2400" dirty="0"/>
              <a:t>p(x)</a:t>
            </a:r>
          </a:p>
          <a:p>
            <a:pPr lvl="1"/>
            <a:r>
              <a:rPr lang="en-US" b="1" dirty="0"/>
              <a:t>Data: </a:t>
            </a:r>
            <a:r>
              <a:rPr lang="en-US" dirty="0"/>
              <a:t>samples (e.g., images of bedrooms)</a:t>
            </a:r>
          </a:p>
          <a:p>
            <a:pPr lvl="1"/>
            <a:r>
              <a:rPr lang="en-US" b="1" dirty="0"/>
              <a:t>Prior knowledge: </a:t>
            </a:r>
            <a:r>
              <a:rPr lang="en-US" dirty="0"/>
              <a:t>parametric form (e.g., Gaussian?), loss function (e.g., maximum likelihood?), optimization algorithm, etc.</a:t>
            </a:r>
            <a:endParaRPr lang="en-US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It is generative because </a:t>
            </a:r>
            <a:r>
              <a:rPr lang="en-US" sz="2400" b="1" dirty="0">
                <a:solidFill>
                  <a:srgbClr val="FF0000"/>
                </a:solidFill>
              </a:rPr>
              <a:t>sampling from p(x) generates new images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Statistical Generative Models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9843655" y="6451832"/>
            <a:ext cx="1312025" cy="365125"/>
          </a:xfrm>
        </p:spPr>
        <p:txBody>
          <a:bodyPr/>
          <a:lstStyle/>
          <a:p>
            <a:fld id="{8C71CAF9-4461-454A-B702-D536C3775752}" type="slidenum">
              <a:rPr lang="en-US" smtClean="0"/>
              <a:t>6</a:t>
            </a:fld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6947609" y="4035428"/>
            <a:ext cx="3103051" cy="461665"/>
            <a:chOff x="7448601" y="4815463"/>
            <a:chExt cx="3103051" cy="461665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7448601" y="5046295"/>
              <a:ext cx="83780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8469159" y="4815463"/>
              <a:ext cx="2082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probability p(x)</a:t>
              </a:r>
            </a:p>
          </p:txBody>
        </p:sp>
      </p:grpSp>
      <p:sp>
        <p:nvSpPr>
          <p:cNvPr id="45" name="Rectangle 44"/>
          <p:cNvSpPr/>
          <p:nvPr/>
        </p:nvSpPr>
        <p:spPr>
          <a:xfrm>
            <a:off x="4550864" y="3582745"/>
            <a:ext cx="2267678" cy="13032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 probability distribution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p(x)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58564" y="3821595"/>
            <a:ext cx="3363233" cy="964879"/>
            <a:chOff x="1058564" y="3821595"/>
            <a:chExt cx="3363233" cy="964879"/>
          </a:xfrm>
        </p:grpSpPr>
        <p:grpSp>
          <p:nvGrpSpPr>
            <p:cNvPr id="36" name="Group 35"/>
            <p:cNvGrpSpPr/>
            <p:nvPr/>
          </p:nvGrpSpPr>
          <p:grpSpPr>
            <a:xfrm>
              <a:off x="1058564" y="4073203"/>
              <a:ext cx="3363233" cy="461665"/>
              <a:chOff x="1602306" y="4815463"/>
              <a:chExt cx="3363233" cy="461665"/>
            </a:xfrm>
          </p:grpSpPr>
          <p:cxnSp>
            <p:nvCxnSpPr>
              <p:cNvPr id="38" name="Straight Arrow Connector 37"/>
              <p:cNvCxnSpPr/>
              <p:nvPr/>
            </p:nvCxnSpPr>
            <p:spPr>
              <a:xfrm>
                <a:off x="4127733" y="5031542"/>
                <a:ext cx="837806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602306" y="4815463"/>
                <a:ext cx="1151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Image x</a:t>
                </a:r>
              </a:p>
            </p:txBody>
          </p:sp>
        </p:grpSp>
        <p:pic>
          <p:nvPicPr>
            <p:cNvPr id="15" name="Picture 14" descr="bedroom containing various item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39549" y="3821595"/>
              <a:ext cx="1446595" cy="964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2853369" y="5712062"/>
            <a:ext cx="3246303" cy="931059"/>
            <a:chOff x="2853369" y="5712062"/>
            <a:chExt cx="3246303" cy="931059"/>
          </a:xfrm>
        </p:grpSpPr>
        <p:pic>
          <p:nvPicPr>
            <p:cNvPr id="2050" name="Picture 2" descr="beige bed with mattres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3369" y="5720148"/>
              <a:ext cx="1182838" cy="887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white bedspread on black metal bed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3782" y="5712062"/>
              <a:ext cx="1395890" cy="931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274545" y="6015210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218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62491"/>
            <a:ext cx="10515600" cy="1325563"/>
          </a:xfrm>
        </p:spPr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Discriminative vs. generative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5103" y="6437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5182" y="4810463"/>
            <a:ext cx="67921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input image X is always given. </a:t>
            </a:r>
            <a:r>
              <a:rPr lang="en-US" sz="2400" b="1" dirty="0"/>
              <a:t>Goal</a:t>
            </a:r>
            <a:r>
              <a:rPr lang="en-US" sz="2400" dirty="0"/>
              <a:t>: a good decision boundary, via </a:t>
            </a:r>
            <a:r>
              <a:rPr lang="en-US" sz="2400" b="1" dirty="0"/>
              <a:t>conditional distribution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Ex: logistic regression, convolutional net, etc.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7054605" y="2273097"/>
            <a:ext cx="33190" cy="3827472"/>
          </a:xfrm>
          <a:prstGeom prst="line">
            <a:avLst/>
          </a:prstGeom>
          <a:ln w="762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599834" y="2260951"/>
            <a:ext cx="2975090" cy="1879766"/>
            <a:chOff x="2674708" y="1751552"/>
            <a:chExt cx="2975090" cy="1879766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2674708" y="1751552"/>
              <a:ext cx="2484545" cy="18797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 rot="19390998">
              <a:off x="3132891" y="2363270"/>
              <a:ext cx="25169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Decision boundary</a:t>
              </a:r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05182" y="1506933"/>
            <a:ext cx="685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Discriminative</a:t>
            </a:r>
            <a:r>
              <a:rPr lang="en-US" sz="2400" dirty="0"/>
              <a:t>: classify bedroom vs. dining room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98617" y="1507329"/>
            <a:ext cx="3451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Generative</a:t>
            </a:r>
            <a:r>
              <a:rPr lang="en-US" sz="2400" dirty="0"/>
              <a:t>: generate X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098617" y="4810463"/>
            <a:ext cx="4796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input X is </a:t>
            </a:r>
            <a:r>
              <a:rPr lang="en-US" sz="2400" b="1" dirty="0"/>
              <a:t>not</a:t>
            </a:r>
            <a:r>
              <a:rPr lang="en-US" sz="2400" dirty="0"/>
              <a:t> given. Requires a model of the </a:t>
            </a:r>
            <a:r>
              <a:rPr lang="en-US" sz="2400" b="1" dirty="0"/>
              <a:t>joint distribution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6" name="Picture 2" descr="beige bed with mattre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169" y="2522768"/>
            <a:ext cx="1593814" cy="119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bedroom containing various item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44111" y="3719465"/>
            <a:ext cx="1446595" cy="96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ning table set placed beside glass windo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11" y="2857956"/>
            <a:ext cx="1558315" cy="103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tangular brown wooden table with tabled near window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2"/>
          <a:stretch/>
        </p:blipFill>
        <p:spPr bwMode="auto">
          <a:xfrm>
            <a:off x="2109875" y="2064980"/>
            <a:ext cx="876057" cy="97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522821" y="5638151"/>
            <a:ext cx="6474542" cy="672439"/>
            <a:chOff x="522821" y="5638151"/>
            <a:chExt cx="6474542" cy="672439"/>
          </a:xfrm>
        </p:grpSpPr>
        <p:grpSp>
          <p:nvGrpSpPr>
            <p:cNvPr id="27" name="Group 8"/>
            <p:cNvGrpSpPr/>
            <p:nvPr/>
          </p:nvGrpSpPr>
          <p:grpSpPr>
            <a:xfrm>
              <a:off x="522821" y="5638151"/>
              <a:ext cx="6474542" cy="672439"/>
              <a:chOff x="292269" y="5170915"/>
              <a:chExt cx="6474542" cy="672439"/>
            </a:xfrm>
          </p:grpSpPr>
          <p:sp>
            <p:nvSpPr>
              <p:cNvPr id="4" name="TextBox 9"/>
              <p:cNvSpPr txBox="1"/>
              <p:nvPr/>
            </p:nvSpPr>
            <p:spPr>
              <a:xfrm>
                <a:off x="292269" y="5282471"/>
                <a:ext cx="64745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P(Y = Bedroom | X=            ) = </a:t>
                </a:r>
                <a:r>
                  <a:rPr lang="en-US" sz="2000" dirty="0" smtClean="0"/>
                  <a:t>0.0001</a:t>
                </a:r>
                <a:endParaRPr lang="en-US" sz="2000" dirty="0"/>
              </a:p>
            </p:txBody>
          </p:sp>
          <p:pic>
            <p:nvPicPr>
              <p:cNvPr id="26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68051" y="5170915"/>
                <a:ext cx="896585" cy="672439"/>
              </a:xfrm>
              <a:prstGeom prst="rect">
                <a:avLst/>
              </a:prstGeom>
            </p:spPr>
          </p:pic>
        </p:grpSp>
        <p:pic>
          <p:nvPicPr>
            <p:cNvPr id="54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378" y="5645050"/>
              <a:ext cx="997810" cy="66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7331049" y="5680409"/>
            <a:ext cx="6474542" cy="677957"/>
            <a:chOff x="7331049" y="5680409"/>
            <a:chExt cx="6474542" cy="677957"/>
          </a:xfrm>
        </p:grpSpPr>
        <p:grpSp>
          <p:nvGrpSpPr>
            <p:cNvPr id="65" name="Group 8"/>
            <p:cNvGrpSpPr/>
            <p:nvPr/>
          </p:nvGrpSpPr>
          <p:grpSpPr>
            <a:xfrm>
              <a:off x="7331049" y="5680409"/>
              <a:ext cx="6474542" cy="672439"/>
              <a:chOff x="292269" y="5170915"/>
              <a:chExt cx="6474542" cy="672439"/>
            </a:xfrm>
          </p:grpSpPr>
          <p:sp>
            <p:nvSpPr>
              <p:cNvPr id="66" name="TextBox 9"/>
              <p:cNvSpPr txBox="1"/>
              <p:nvPr/>
            </p:nvSpPr>
            <p:spPr>
              <a:xfrm>
                <a:off x="292269" y="5282471"/>
                <a:ext cx="64745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P(Y = Bedroom , X=            ) = 0.0002</a:t>
                </a:r>
              </a:p>
            </p:txBody>
          </p:sp>
          <p:pic>
            <p:nvPicPr>
              <p:cNvPr id="67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68051" y="5170915"/>
                <a:ext cx="896585" cy="672439"/>
              </a:xfrm>
              <a:prstGeom prst="rect">
                <a:avLst/>
              </a:prstGeom>
            </p:spPr>
          </p:pic>
        </p:grpSp>
        <p:pic>
          <p:nvPicPr>
            <p:cNvPr id="55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0783" y="5692826"/>
              <a:ext cx="896585" cy="66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7352325" y="2168863"/>
            <a:ext cx="4543191" cy="2684320"/>
            <a:chOff x="7417741" y="2126143"/>
            <a:chExt cx="4543191" cy="2684320"/>
          </a:xfrm>
        </p:grpSpPr>
        <p:grpSp>
          <p:nvGrpSpPr>
            <p:cNvPr id="13" name="Group 12"/>
            <p:cNvGrpSpPr/>
            <p:nvPr/>
          </p:nvGrpSpPr>
          <p:grpSpPr>
            <a:xfrm>
              <a:off x="7417741" y="2239272"/>
              <a:ext cx="4477776" cy="2376614"/>
              <a:chOff x="7417741" y="2239272"/>
              <a:chExt cx="4477776" cy="2376614"/>
            </a:xfrm>
          </p:grpSpPr>
          <p:grpSp>
            <p:nvGrpSpPr>
              <p:cNvPr id="49" name="Group 32"/>
              <p:cNvGrpSpPr/>
              <p:nvPr/>
            </p:nvGrpSpPr>
            <p:grpSpPr>
              <a:xfrm>
                <a:off x="7417741" y="2246570"/>
                <a:ext cx="4240594" cy="1766946"/>
                <a:chOff x="7412986" y="2528528"/>
                <a:chExt cx="4240594" cy="1766946"/>
              </a:xfrm>
            </p:grpSpPr>
            <p:sp>
              <p:nvSpPr>
                <p:cNvPr id="41" name="TextBox 53"/>
                <p:cNvSpPr txBox="1"/>
                <p:nvPr/>
              </p:nvSpPr>
              <p:spPr>
                <a:xfrm>
                  <a:off x="8919223" y="3926142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</a:p>
              </p:txBody>
            </p:sp>
            <p:sp>
              <p:nvSpPr>
                <p:cNvPr id="42" name="TextBox 54"/>
                <p:cNvSpPr txBox="1"/>
                <p:nvPr/>
              </p:nvSpPr>
              <p:spPr>
                <a:xfrm>
                  <a:off x="11310216" y="3888517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</a:p>
              </p:txBody>
            </p:sp>
            <p:sp>
              <p:nvSpPr>
                <p:cNvPr id="44" name="TextBox 55"/>
                <p:cNvSpPr txBox="1"/>
                <p:nvPr/>
              </p:nvSpPr>
              <p:spPr>
                <a:xfrm>
                  <a:off x="7412986" y="2528528"/>
                  <a:ext cx="14013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Y=B , X=  </a:t>
                  </a:r>
                </a:p>
              </p:txBody>
            </p:sp>
          </p:grpSp>
          <p:pic>
            <p:nvPicPr>
              <p:cNvPr id="40" name="Picture 39"/>
              <p:cNvPicPr>
                <a:picLocks noChangeAspect="1"/>
              </p:cNvPicPr>
              <p:nvPr/>
            </p:nvPicPr>
            <p:blipFill rotWithShape="1">
              <a:blip r:embed="rId10"/>
              <a:srcRect l="27576" r="23697" b="33117"/>
              <a:stretch/>
            </p:blipFill>
            <p:spPr>
              <a:xfrm>
                <a:off x="8641147" y="3076055"/>
                <a:ext cx="918891" cy="659605"/>
              </a:xfrm>
              <a:prstGeom prst="rect">
                <a:avLst/>
              </a:prstGeom>
            </p:spPr>
          </p:pic>
          <p:sp>
            <p:nvSpPr>
              <p:cNvPr id="43" name="TextBox 55"/>
              <p:cNvSpPr txBox="1"/>
              <p:nvPr/>
            </p:nvSpPr>
            <p:spPr>
              <a:xfrm>
                <a:off x="7455412" y="3120449"/>
                <a:ext cx="13260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Y=B , X= </a:t>
                </a:r>
              </a:p>
            </p:txBody>
          </p:sp>
          <p:sp>
            <p:nvSpPr>
              <p:cNvPr id="50" name="TextBox 55"/>
              <p:cNvSpPr txBox="1"/>
              <p:nvPr/>
            </p:nvSpPr>
            <p:spPr>
              <a:xfrm>
                <a:off x="9774902" y="2239272"/>
                <a:ext cx="14013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Y=D , X=  </a:t>
                </a:r>
              </a:p>
            </p:txBody>
          </p:sp>
          <p:pic>
            <p:nvPicPr>
              <p:cNvPr id="51" name="Picture 50"/>
              <p:cNvPicPr>
                <a:picLocks noChangeAspect="1"/>
              </p:cNvPicPr>
              <p:nvPr/>
            </p:nvPicPr>
            <p:blipFill rotWithShape="1">
              <a:blip r:embed="rId10"/>
              <a:srcRect l="27576" r="23697" b="33117"/>
              <a:stretch/>
            </p:blipFill>
            <p:spPr>
              <a:xfrm>
                <a:off x="10976626" y="3023143"/>
                <a:ext cx="918891" cy="659605"/>
              </a:xfrm>
              <a:prstGeom prst="rect">
                <a:avLst/>
              </a:prstGeom>
            </p:spPr>
          </p:pic>
          <p:sp>
            <p:nvSpPr>
              <p:cNvPr id="52" name="TextBox 55"/>
              <p:cNvSpPr txBox="1"/>
              <p:nvPr/>
            </p:nvSpPr>
            <p:spPr>
              <a:xfrm>
                <a:off x="9774902" y="3121635"/>
                <a:ext cx="13260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Y=D , X= </a:t>
                </a:r>
              </a:p>
            </p:txBody>
          </p:sp>
          <p:sp>
            <p:nvSpPr>
              <p:cNvPr id="53" name="TextBox 55"/>
              <p:cNvSpPr txBox="1"/>
              <p:nvPr/>
            </p:nvSpPr>
            <p:spPr>
              <a:xfrm>
                <a:off x="7493083" y="4246554"/>
                <a:ext cx="13260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Y=B , X= </a:t>
                </a:r>
              </a:p>
            </p:txBody>
          </p:sp>
          <p:sp>
            <p:nvSpPr>
              <p:cNvPr id="62" name="TextBox 55"/>
              <p:cNvSpPr txBox="1"/>
              <p:nvPr/>
            </p:nvSpPr>
            <p:spPr>
              <a:xfrm>
                <a:off x="9824849" y="4246554"/>
                <a:ext cx="13260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Y=D , X= </a:t>
                </a:r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20012" y="3023144"/>
              <a:ext cx="971111" cy="712516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920123" y="2998721"/>
              <a:ext cx="975393" cy="679947"/>
            </a:xfrm>
            <a:prstGeom prst="rect">
              <a:avLst/>
            </a:prstGeom>
          </p:spPr>
        </p:pic>
        <p:pic>
          <p:nvPicPr>
            <p:cNvPr id="56" name="Picture 2" descr="beige bed with mattress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9146" y="4096916"/>
              <a:ext cx="948559" cy="711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beige bed with mattress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2373" y="4099044"/>
              <a:ext cx="948559" cy="711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6985" y="2239575"/>
              <a:ext cx="952018" cy="63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626" y="2126143"/>
              <a:ext cx="952018" cy="63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538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3" grpId="0"/>
      <p:bldP spid="6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65760"/>
            <a:ext cx="10515600" cy="1325563"/>
          </a:xfrm>
        </p:spPr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Discriminative vs. generative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5103" y="6437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8103" y="3448203"/>
            <a:ext cx="4552663" cy="1825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63131" y="5337844"/>
            <a:ext cx="12110459" cy="910154"/>
            <a:chOff x="463131" y="5337844"/>
            <a:chExt cx="12110459" cy="910154"/>
          </a:xfrm>
        </p:grpSpPr>
        <p:pic>
          <p:nvPicPr>
            <p:cNvPr id="35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7846" y="5337844"/>
              <a:ext cx="1364548" cy="910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43"/>
            <p:cNvGrpSpPr/>
            <p:nvPr/>
          </p:nvGrpSpPr>
          <p:grpSpPr>
            <a:xfrm>
              <a:off x="463131" y="5337844"/>
              <a:ext cx="12110459" cy="910154"/>
              <a:chOff x="597178" y="5683630"/>
              <a:chExt cx="12110459" cy="910154"/>
            </a:xfrm>
          </p:grpSpPr>
          <p:grpSp>
            <p:nvGrpSpPr>
              <p:cNvPr id="55" name="Group 44"/>
              <p:cNvGrpSpPr/>
              <p:nvPr/>
            </p:nvGrpSpPr>
            <p:grpSpPr>
              <a:xfrm>
                <a:off x="597178" y="5962050"/>
                <a:ext cx="12110459" cy="492763"/>
                <a:chOff x="597178" y="4878309"/>
                <a:chExt cx="12110459" cy="492763"/>
              </a:xfrm>
            </p:grpSpPr>
            <p:sp>
              <p:nvSpPr>
                <p:cNvPr id="56" name="TextBox 46"/>
                <p:cNvSpPr txBox="1"/>
                <p:nvPr/>
              </p:nvSpPr>
              <p:spPr>
                <a:xfrm>
                  <a:off x="597178" y="4878309"/>
                  <a:ext cx="549381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Therefore it cannot handle missing data</a:t>
                  </a:r>
                </a:p>
              </p:txBody>
            </p:sp>
            <p:sp>
              <p:nvSpPr>
                <p:cNvPr id="58" name="TextBox 59"/>
                <p:cNvSpPr txBox="1"/>
                <p:nvPr/>
              </p:nvSpPr>
              <p:spPr>
                <a:xfrm>
                  <a:off x="6233095" y="4909407"/>
                  <a:ext cx="64745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P(Y = Bedroom | </a:t>
                  </a:r>
                  <a:r>
                    <a:rPr lang="en-US" sz="2400" dirty="0" smtClean="0"/>
                    <a:t>X =                  </a:t>
                  </a:r>
                  <a:r>
                    <a:rPr lang="en-US" sz="2400" dirty="0"/>
                    <a:t>)</a:t>
                  </a:r>
                </a:p>
              </p:txBody>
            </p:sp>
          </p:grpSp>
          <p:sp>
            <p:nvSpPr>
              <p:cNvPr id="10" name="Rectangle 45"/>
              <p:cNvSpPr/>
              <p:nvPr/>
            </p:nvSpPr>
            <p:spPr>
              <a:xfrm>
                <a:off x="9191893" y="5683630"/>
                <a:ext cx="639310" cy="91015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" name="TextBox 2"/>
          <p:cNvSpPr txBox="1"/>
          <p:nvPr/>
        </p:nvSpPr>
        <p:spPr>
          <a:xfrm>
            <a:off x="463131" y="2053045"/>
            <a:ext cx="6857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Joint and conditional are related via </a:t>
            </a:r>
            <a:r>
              <a:rPr lang="en-US" sz="2400" b="1" dirty="0"/>
              <a:t>Bayes Rule</a:t>
            </a:r>
            <a:r>
              <a:rPr lang="en-US" sz="2400" dirty="0"/>
              <a:t>: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63131" y="2937631"/>
            <a:ext cx="8744871" cy="1039397"/>
            <a:chOff x="463131" y="2937631"/>
            <a:chExt cx="8744871" cy="1039397"/>
          </a:xfrm>
        </p:grpSpPr>
        <p:sp>
          <p:nvSpPr>
            <p:cNvPr id="4" name="TextBox 4"/>
            <p:cNvSpPr txBox="1"/>
            <p:nvPr/>
          </p:nvSpPr>
          <p:spPr>
            <a:xfrm>
              <a:off x="463131" y="3192950"/>
              <a:ext cx="87448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P(Y = Bedroom | X=                      </a:t>
              </a:r>
              <a:r>
                <a:rPr lang="en-US" sz="2400" dirty="0" smtClean="0"/>
                <a:t>) = </a:t>
              </a:r>
              <a:endParaRPr lang="en-US" sz="2400" dirty="0"/>
            </a:p>
          </p:txBody>
        </p:sp>
        <p:pic>
          <p:nvPicPr>
            <p:cNvPr id="31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7126" y="2937631"/>
              <a:ext cx="1558315" cy="1039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6099048" y="2427884"/>
            <a:ext cx="6474542" cy="910154"/>
            <a:chOff x="6099048" y="2427884"/>
            <a:chExt cx="6474542" cy="910154"/>
          </a:xfrm>
        </p:grpSpPr>
        <p:sp>
          <p:nvSpPr>
            <p:cNvPr id="29" name="TextBox 17"/>
            <p:cNvSpPr txBox="1"/>
            <p:nvPr/>
          </p:nvSpPr>
          <p:spPr>
            <a:xfrm>
              <a:off x="6099048" y="2709655"/>
              <a:ext cx="6474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P(Y = Bedroom, X</a:t>
              </a:r>
              <a:r>
                <a:rPr lang="en-US" sz="2400" dirty="0" smtClean="0"/>
                <a:t>=                 )</a:t>
              </a:r>
              <a:endParaRPr lang="en-US" sz="2400" dirty="0"/>
            </a:p>
          </p:txBody>
        </p:sp>
        <p:pic>
          <p:nvPicPr>
            <p:cNvPr id="32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8002" y="2427884"/>
              <a:ext cx="1364548" cy="910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7174803" y="3534518"/>
            <a:ext cx="6474542" cy="672691"/>
            <a:chOff x="7174803" y="3534518"/>
            <a:chExt cx="6474542" cy="672691"/>
          </a:xfrm>
        </p:grpSpPr>
        <p:sp>
          <p:nvSpPr>
            <p:cNvPr id="53" name="TextBox 38"/>
            <p:cNvSpPr txBox="1"/>
            <p:nvPr/>
          </p:nvSpPr>
          <p:spPr>
            <a:xfrm>
              <a:off x="7174803" y="3549064"/>
              <a:ext cx="6474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P( </a:t>
              </a:r>
              <a:r>
                <a:rPr lang="en-US" sz="2400" dirty="0" smtClean="0"/>
                <a:t>X =              </a:t>
              </a:r>
              <a:r>
                <a:rPr lang="en-US" sz="2400" dirty="0"/>
                <a:t>)</a:t>
              </a:r>
            </a:p>
          </p:txBody>
        </p:sp>
        <p:pic>
          <p:nvPicPr>
            <p:cNvPr id="33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06" y="3534518"/>
              <a:ext cx="1008531" cy="672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451433" y="4285061"/>
            <a:ext cx="14748441" cy="910154"/>
            <a:chOff x="451433" y="4285061"/>
            <a:chExt cx="14748441" cy="910154"/>
          </a:xfrm>
        </p:grpSpPr>
        <p:grpSp>
          <p:nvGrpSpPr>
            <p:cNvPr id="7" name="Group 6"/>
            <p:cNvGrpSpPr/>
            <p:nvPr/>
          </p:nvGrpSpPr>
          <p:grpSpPr>
            <a:xfrm>
              <a:off x="451433" y="4501551"/>
              <a:ext cx="14748441" cy="469420"/>
              <a:chOff x="336701" y="4328353"/>
              <a:chExt cx="14748441" cy="469420"/>
            </a:xfrm>
          </p:grpSpPr>
          <p:sp>
            <p:nvSpPr>
              <p:cNvPr id="12" name="TextBox 23"/>
              <p:cNvSpPr txBox="1"/>
              <p:nvPr/>
            </p:nvSpPr>
            <p:spPr>
              <a:xfrm>
                <a:off x="336701" y="4328353"/>
                <a:ext cx="84318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Discriminative</a:t>
                </a:r>
                <a:r>
                  <a:rPr lang="en-US" sz="2400" dirty="0"/>
                  <a:t>: X is always given, does not need to model </a:t>
                </a:r>
              </a:p>
            </p:txBody>
          </p:sp>
          <p:sp>
            <p:nvSpPr>
              <p:cNvPr id="50" name="TextBox 30"/>
              <p:cNvSpPr txBox="1"/>
              <p:nvPr/>
            </p:nvSpPr>
            <p:spPr>
              <a:xfrm>
                <a:off x="8610600" y="4336108"/>
                <a:ext cx="64745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P( X=  </a:t>
                </a:r>
                <a:r>
                  <a:rPr lang="en-US" sz="2400" dirty="0" smtClean="0"/>
                  <a:t>              </a:t>
                </a:r>
                <a:r>
                  <a:rPr lang="en-US" sz="2400" dirty="0"/>
                  <a:t>)</a:t>
                </a:r>
              </a:p>
            </p:txBody>
          </p:sp>
        </p:grpSp>
        <p:pic>
          <p:nvPicPr>
            <p:cNvPr id="34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8288" y="4285061"/>
              <a:ext cx="1364548" cy="910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9888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16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Class </a:t>
            </a:r>
            <a:r>
              <a:rPr lang="en-US" sz="2400" b="1" dirty="0"/>
              <a:t>conditional generative models </a:t>
            </a:r>
            <a:r>
              <a:rPr lang="en-US" sz="2400" dirty="0"/>
              <a:t>are also possible: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It’s often useful to condition on rich side information Y</a:t>
            </a:r>
          </a:p>
          <a:p>
            <a:pPr marL="0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/>
              <a:t>A discriminative model is a very simple conditional generative model of Y:</a:t>
            </a:r>
          </a:p>
          <a:p>
            <a:pPr marL="0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67039"/>
            <a:ext cx="10515600" cy="1325563"/>
          </a:xfrm>
        </p:spPr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Conditional Generative Models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5103" y="6437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TextBox 8"/>
          <p:cNvSpPr txBox="1"/>
          <p:nvPr/>
        </p:nvSpPr>
        <p:spPr>
          <a:xfrm>
            <a:off x="3863669" y="2372187"/>
            <a:ext cx="647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P(X=              | Y = Bedroom)</a:t>
            </a:r>
          </a:p>
        </p:txBody>
      </p:sp>
      <p:sp>
        <p:nvSpPr>
          <p:cNvPr id="32" name="TextBox 18"/>
          <p:cNvSpPr txBox="1"/>
          <p:nvPr/>
        </p:nvSpPr>
        <p:spPr>
          <a:xfrm>
            <a:off x="2210627" y="3859706"/>
            <a:ext cx="9449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P(X=             | Caption = “A black table with 6 chairs”)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14" name="Picture 2" descr="dining table set placed beside glass windo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44" y="2213939"/>
            <a:ext cx="1166656" cy="77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dining table set placed beside glass windo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477" y="3701458"/>
            <a:ext cx="1166656" cy="77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3863669" y="5232317"/>
            <a:ext cx="6928808" cy="778160"/>
            <a:chOff x="3863669" y="5232317"/>
            <a:chExt cx="6928808" cy="778160"/>
          </a:xfrm>
        </p:grpSpPr>
        <p:sp>
          <p:nvSpPr>
            <p:cNvPr id="4" name="TextBox 8"/>
            <p:cNvSpPr txBox="1"/>
            <p:nvPr/>
          </p:nvSpPr>
          <p:spPr>
            <a:xfrm>
              <a:off x="3863669" y="5390565"/>
              <a:ext cx="6928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P(Y = Bedroom | X</a:t>
              </a:r>
              <a:r>
                <a:rPr lang="en-US" sz="2400" dirty="0" smtClean="0"/>
                <a:t>=             </a:t>
              </a:r>
              <a:r>
                <a:rPr lang="en-US" sz="2400" dirty="0"/>
                <a:t>) </a:t>
              </a:r>
            </a:p>
          </p:txBody>
        </p:sp>
        <p:pic>
          <p:nvPicPr>
            <p:cNvPr id="17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240" y="5232317"/>
              <a:ext cx="1166656" cy="778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1471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LM Roman 12"/>
        <a:ea typeface=""/>
        <a:cs typeface=""/>
      </a:majorFont>
      <a:minorFont>
        <a:latin typeface="LM Roman 12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1276</Words>
  <Application>Microsoft Office PowerPoint</Application>
  <PresentationFormat>Widescreen</PresentationFormat>
  <Paragraphs>306</Paragraphs>
  <Slides>25</Slides>
  <Notes>15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Futura Medium</vt:lpstr>
      <vt:lpstr>LM Roman 12</vt:lpstr>
      <vt:lpstr>Office Theme</vt:lpstr>
      <vt:lpstr>CS 236: Deep Generative Models</vt:lpstr>
      <vt:lpstr>Introduction</vt:lpstr>
      <vt:lpstr>Introduction</vt:lpstr>
      <vt:lpstr>Generative Modeling: Computer Graphics</vt:lpstr>
      <vt:lpstr>Statistical Generative Models</vt:lpstr>
      <vt:lpstr>Statistical Generative Models</vt:lpstr>
      <vt:lpstr>Discriminative vs. generative</vt:lpstr>
      <vt:lpstr>Discriminative vs. generative</vt:lpstr>
      <vt:lpstr>Conditional Generative Models</vt:lpstr>
      <vt:lpstr>Progressive Growing of GANs</vt:lpstr>
      <vt:lpstr>WaveNet</vt:lpstr>
      <vt:lpstr>Image Super Resolution</vt:lpstr>
      <vt:lpstr>Audio Super Resolution</vt:lpstr>
      <vt:lpstr>Machine Translation</vt:lpstr>
      <vt:lpstr>Language Generation</vt:lpstr>
      <vt:lpstr>DeepFakes</vt:lpstr>
      <vt:lpstr>DeepFakes</vt:lpstr>
      <vt:lpstr>Image Translation</vt:lpstr>
      <vt:lpstr>Imitation Learning</vt:lpstr>
      <vt:lpstr>Roadmap and Key Challenges</vt:lpstr>
      <vt:lpstr>Syllabus</vt:lpstr>
      <vt:lpstr>Prerequisites</vt:lpstr>
      <vt:lpstr>Logistics</vt:lpstr>
      <vt:lpstr>Logistics – Grading policies</vt:lpstr>
      <vt:lpstr>Projects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stefano ermon</dc:creator>
  <cp:lastModifiedBy>stefano ermon</cp:lastModifiedBy>
  <cp:revision>55</cp:revision>
  <dcterms:created xsi:type="dcterms:W3CDTF">2018-09-18T05:15:09Z</dcterms:created>
  <dcterms:modified xsi:type="dcterms:W3CDTF">2019-09-23T21:34:16Z</dcterms:modified>
</cp:coreProperties>
</file>